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6" r:id="rId1"/>
  </p:sldMasterIdLst>
  <p:notesMasterIdLst>
    <p:notesMasterId r:id="rId9"/>
  </p:notesMasterIdLst>
  <p:handoutMasterIdLst>
    <p:handoutMasterId r:id="rId10"/>
  </p:handoutMasterIdLst>
  <p:sldIdLst>
    <p:sldId id="622" r:id="rId2"/>
    <p:sldId id="648" r:id="rId3"/>
    <p:sldId id="644" r:id="rId4"/>
    <p:sldId id="645" r:id="rId5"/>
    <p:sldId id="646" r:id="rId6"/>
    <p:sldId id="647" r:id="rId7"/>
    <p:sldId id="643" r:id="rId8"/>
  </p:sldIdLst>
  <p:sldSz cx="9144000" cy="6858000" type="screen4x3"/>
  <p:notesSz cx="7010400" cy="9296400"/>
  <p:custShowLst>
    <p:custShow name="bUDGET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D69E00"/>
    <a:srgbClr val="C08E00"/>
    <a:srgbClr val="0099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02FA4-1ABD-47BD-A2DE-5EA0FC2C211A}" v="9" dt="2023-12-12T16:44:14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443" autoAdjust="0"/>
  </p:normalViewPr>
  <p:slideViewPr>
    <p:cSldViewPr snapToGrid="0">
      <p:cViewPr varScale="1">
        <p:scale>
          <a:sx n="84" d="100"/>
          <a:sy n="84" d="100"/>
        </p:scale>
        <p:origin x="24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9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t" anchorCtr="0" compatLnSpc="1">
            <a:prstTxWarp prst="textNoShape">
              <a:avLst/>
            </a:prstTxWarp>
          </a:bodyPr>
          <a:lstStyle>
            <a:lvl1pPr defTabSz="938075">
              <a:defRPr sz="120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t" anchorCtr="0" compatLnSpc="1">
            <a:prstTxWarp prst="textNoShape">
              <a:avLst/>
            </a:prstTxWarp>
          </a:bodyPr>
          <a:lstStyle>
            <a:lvl1pPr algn="r" defTabSz="938075">
              <a:defRPr sz="120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b" anchorCtr="0" compatLnSpc="1">
            <a:prstTxWarp prst="textNoShape">
              <a:avLst/>
            </a:prstTxWarp>
          </a:bodyPr>
          <a:lstStyle>
            <a:lvl1pPr defTabSz="938075">
              <a:defRPr sz="1200"/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b" anchorCtr="0" compatLnSpc="1">
            <a:prstTxWarp prst="textNoShape">
              <a:avLst/>
            </a:prstTxWarp>
          </a:bodyPr>
          <a:lstStyle>
            <a:lvl1pPr algn="r" defTabSz="938075">
              <a:defRPr sz="1200"/>
            </a:lvl1pPr>
          </a:lstStyle>
          <a:p>
            <a:fld id="{38A52252-2C97-4C81-86A5-2A92E29AB12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54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t" anchorCtr="0" compatLnSpc="1">
            <a:prstTxWarp prst="textNoShape">
              <a:avLst/>
            </a:prstTxWarp>
          </a:bodyPr>
          <a:lstStyle>
            <a:lvl1pPr defTabSz="938075"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t" anchorCtr="0" compatLnSpc="1">
            <a:prstTxWarp prst="textNoShape">
              <a:avLst/>
            </a:prstTxWarp>
          </a:bodyPr>
          <a:lstStyle>
            <a:lvl1pPr algn="r" defTabSz="938075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6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b" anchorCtr="0" compatLnSpc="1">
            <a:prstTxWarp prst="textNoShape">
              <a:avLst/>
            </a:prstTxWarp>
          </a:bodyPr>
          <a:lstStyle>
            <a:lvl1pPr defTabSz="938075"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1" tIns="46886" rIns="93771" bIns="46886" numCol="1" anchor="b" anchorCtr="0" compatLnSpc="1">
            <a:prstTxWarp prst="textNoShape">
              <a:avLst/>
            </a:prstTxWarp>
          </a:bodyPr>
          <a:lstStyle>
            <a:lvl1pPr algn="r" defTabSz="938075">
              <a:defRPr sz="1200"/>
            </a:lvl1pPr>
          </a:lstStyle>
          <a:p>
            <a:fld id="{7262CCA4-8127-4155-82AD-5856393730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43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2CCA4-8127-4155-82AD-5856393730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8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2CCA4-8127-4155-82AD-5856393730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71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2CCA4-8127-4155-82AD-5856393730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94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2CCA4-8127-4155-82AD-5856393730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2CCA4-8127-4155-82AD-5856393730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9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28600" y="158750"/>
            <a:ext cx="8750300" cy="159385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28600" y="6540500"/>
            <a:ext cx="87630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70600" y="4521200"/>
            <a:ext cx="2171700" cy="184150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406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244475" y="203200"/>
            <a:ext cx="8721725" cy="1528763"/>
          </a:xfrm>
        </p:spPr>
        <p:txBody>
          <a:bodyPr/>
          <a:lstStyle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6B09D60-21F2-49FB-B98A-C0C9E6EB7353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DBC1558-F414-4719-862C-72BE02B17E57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57" y="2059956"/>
            <a:ext cx="4024401" cy="1686526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9540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49972-E80A-4A3D-AD75-8E2A6D198642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320EA-0F91-46AE-BD80-0D8D401D983F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8400" y="273600"/>
            <a:ext cx="6112800" cy="1432800"/>
          </a:xfrm>
        </p:spPr>
        <p:txBody>
          <a:bodyPr anchor="ctr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85600"/>
            <a:ext cx="5111750" cy="469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0000"/>
            <a:ext cx="3008313" cy="469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E434A-E7B2-4601-97DB-E132C3B9A56C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93423-A6AB-41CA-B1C4-731BB4F4CDF2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4EA52-B53F-4921-86D5-CBE7DC6A1636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369B5-28E3-4A0C-B963-D4972ABD56DE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40F5-196A-4851-9C3A-2D290B8EBCEC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02712-063D-4251-8AF1-ED614361EE01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477963"/>
            <a:ext cx="2190750" cy="492283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1477963"/>
            <a:ext cx="6419850" cy="4922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2F00-3E71-48F6-9279-ADE456D45D5B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88F8-FCBC-40F2-8475-AF47A839E059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5200" y="288000"/>
            <a:ext cx="6138300" cy="1418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38100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38100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8C43E-F299-4F5A-B5ED-5EE6E48DA6B7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BD069-9BBF-495F-B4B0-9D070D5AAF43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14786" y="1066800"/>
            <a:ext cx="1637814" cy="5262898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chemeClr val="accent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28600" y="6540500"/>
            <a:ext cx="87630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30660" y="1155851"/>
            <a:ext cx="1584326" cy="5092549"/>
          </a:xfrm>
        </p:spPr>
        <p:txBody>
          <a:bodyPr/>
          <a:lstStyle>
            <a:lvl1pPr algn="ctr">
              <a:defRPr sz="28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CC3BBF0-729A-4C1C-A6AF-50589CAC7FA7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40820" y="6527800"/>
            <a:ext cx="2133600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14BD813-A8E2-44DE-A328-B2E7EE81A8F6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7800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14786" y="914400"/>
            <a:ext cx="1637814" cy="541529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Open Gov FOIA Module Graphic 150 Mod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1" y="152400"/>
            <a:ext cx="1587874" cy="6674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28600" y="158750"/>
            <a:ext cx="8750300" cy="159385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28600" y="6540500"/>
            <a:ext cx="87630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70600" y="4521200"/>
            <a:ext cx="2171700" cy="184150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6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244475" y="203200"/>
            <a:ext cx="8721725" cy="1528763"/>
          </a:xfrm>
        </p:spPr>
        <p:txBody>
          <a:bodyPr/>
          <a:lstStyle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D47659-E915-423C-A579-4B63A12000E8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0173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  <p:pic>
        <p:nvPicPr>
          <p:cNvPr id="14" name="Picture 13" descr="Open Gov FOIA Module Graphic 150 Mod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57" y="2057400"/>
            <a:ext cx="4024401" cy="16916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558" y="2059956"/>
            <a:ext cx="4024399" cy="1686525"/>
          </a:xfrm>
          <a:prstGeom prst="rect">
            <a:avLst/>
          </a:prstGeom>
        </p:spPr>
      </p:pic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4160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0782F28-FE79-4A65-9F81-54893FBB3C07}" type="datetime1">
              <a:rPr lang="en-US" smtClean="0"/>
              <a:t>12/14/2023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Char char="–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Char char="–"/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245A3-2A67-45D6-AD69-D57664416599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26520-CA3C-4754-9074-FAD88C38D333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IA BSC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7FFEAF0-0F77-4A85-9847-4488E01494A2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Commerce Office of Privacy and Open Government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B826F2D-665D-4471-B7F9-DCD1302408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252138"/>
            <a:ext cx="2743200" cy="381000"/>
          </a:xfrm>
        </p:spPr>
        <p:txBody>
          <a:bodyPr>
            <a:normAutofit/>
          </a:bodyPr>
          <a:lstStyle>
            <a:lvl1pPr marL="0" indent="0">
              <a:buNone/>
              <a:defRPr sz="1800" b="1" i="1"/>
            </a:lvl1pPr>
          </a:lstStyle>
          <a:p>
            <a:pPr lvl="0"/>
            <a:r>
              <a:rPr lang="en-US" dirty="0"/>
              <a:t>Click to edit Measure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1600203"/>
            <a:ext cx="8517467" cy="533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1"/>
            </a:lvl1pPr>
          </a:lstStyle>
          <a:p>
            <a:pPr lvl="0"/>
            <a:r>
              <a:rPr lang="en-US" dirty="0"/>
              <a:t>Click to edit sub-title</a:t>
            </a:r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5"/>
          </p:nvPr>
        </p:nvSpPr>
        <p:spPr>
          <a:xfrm>
            <a:off x="4419599" y="2362199"/>
            <a:ext cx="4512733" cy="40216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15925" y="3968750"/>
            <a:ext cx="2930525" cy="1912938"/>
          </a:xfrm>
          <a:solidFill>
            <a:srgbClr val="FFFF00"/>
          </a:solidFill>
        </p:spPr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Target Text</a:t>
            </a:r>
          </a:p>
        </p:txBody>
      </p:sp>
    </p:spTree>
    <p:extLst>
      <p:ext uri="{BB962C8B-B14F-4D97-AF65-F5344CB8AC3E}">
        <p14:creationId xmlns:p14="http://schemas.microsoft.com/office/powerpoint/2010/main" val="20746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SC Met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7FEC29-6218-44C6-8204-0F6E490C95A1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Commerce Office of Privacy and Open Government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B826F2D-665D-4471-B7F9-DCD1302408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201336"/>
            <a:ext cx="2743200" cy="381000"/>
          </a:xfrm>
        </p:spPr>
        <p:txBody>
          <a:bodyPr>
            <a:normAutofit/>
          </a:bodyPr>
          <a:lstStyle>
            <a:lvl1pPr marL="0" indent="0">
              <a:buNone/>
              <a:defRPr sz="1800" b="1" i="1"/>
            </a:lvl1pPr>
          </a:lstStyle>
          <a:p>
            <a:pPr lvl="0"/>
            <a:r>
              <a:rPr lang="en-US" dirty="0"/>
              <a:t>Click to edit Measure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600203"/>
            <a:ext cx="8509000" cy="533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1"/>
            </a:lvl1pPr>
          </a:lstStyle>
          <a:p>
            <a:pPr lvl="0"/>
            <a:r>
              <a:rPr lang="en-US" dirty="0"/>
              <a:t>Click to edit sub-title</a:t>
            </a:r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5"/>
          </p:nvPr>
        </p:nvSpPr>
        <p:spPr>
          <a:xfrm>
            <a:off x="3990108" y="2254827"/>
            <a:ext cx="4976091" cy="40613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15925" y="3968750"/>
            <a:ext cx="2930525" cy="1912938"/>
          </a:xfrm>
          <a:solidFill>
            <a:srgbClr val="FFFF00"/>
          </a:solidFill>
        </p:spPr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Target Text</a:t>
            </a:r>
          </a:p>
        </p:txBody>
      </p:sp>
    </p:spTree>
    <p:extLst>
      <p:ext uri="{BB962C8B-B14F-4D97-AF65-F5344CB8AC3E}">
        <p14:creationId xmlns:p14="http://schemas.microsoft.com/office/powerpoint/2010/main" val="338806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79CF3-2433-49AA-B5CC-5402204C5340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7602-C87D-4093-86C6-D57B52179C95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98615-DE74-4E5A-8C1A-A8F871B373DE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40FA1-BF8D-4C30-B383-0F64D9C07BAC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9600" y="267438"/>
            <a:ext cx="6156000" cy="14749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3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60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663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60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A92D9-E939-47A3-8391-338F3B022AA7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98079-AE82-4590-90FD-AD38D65FABB6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E010-A57B-4C5F-BAA1-3945704A7A01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3B17B-DB06-4FF7-9865-4671F42FF31C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Rectangle 114"/>
          <p:cNvSpPr>
            <a:spLocks noChangeArrowheads="1"/>
          </p:cNvSpPr>
          <p:nvPr/>
        </p:nvSpPr>
        <p:spPr bwMode="auto">
          <a:xfrm>
            <a:off x="228600" y="6540500"/>
            <a:ext cx="8763000" cy="228600"/>
          </a:xfrm>
          <a:prstGeom prst="rect">
            <a:avLst/>
          </a:prstGeom>
          <a:solidFill>
            <a:srgbClr val="0000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4160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A6C4C56-0C7B-443F-8122-393BC8477862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30975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CC3BBF0-729A-4C1C-A6AF-50589CAC7FA7}" type="slidenum">
              <a:rPr lang="en-US" smtClean="0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029" name="Rectangle 1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86270"/>
            <a:ext cx="8750300" cy="461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2800350" y="247650"/>
            <a:ext cx="6178550" cy="1315336"/>
          </a:xfrm>
          <a:prstGeom prst="rect">
            <a:avLst/>
          </a:prstGeom>
          <a:solidFill>
            <a:srgbClr val="0000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129"/>
          <p:cNvSpPr>
            <a:spLocks noGrp="1" noChangeArrowheads="1"/>
          </p:cNvSpPr>
          <p:nvPr>
            <p:ph type="title"/>
          </p:nvPr>
        </p:nvSpPr>
        <p:spPr bwMode="auto">
          <a:xfrm>
            <a:off x="2844800" y="260351"/>
            <a:ext cx="6108700" cy="12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30214"/>
            <a:ext cx="2540809" cy="106478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Commerce Office of Privacy and Open Government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21" r:id="rId4"/>
    <p:sldLayoutId id="2147483741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ts val="300"/>
        </a:spcAft>
        <a:buChar char="•"/>
        <a:defRPr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ts val="300"/>
        </a:spcBef>
        <a:spcAft>
          <a:spcPts val="30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1" fontAlgn="base" hangingPunct="1">
        <a:spcBef>
          <a:spcPts val="300"/>
        </a:spcBef>
        <a:spcAft>
          <a:spcPts val="30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1" fontAlgn="base" hangingPunct="1">
        <a:spcBef>
          <a:spcPts val="300"/>
        </a:spcBef>
        <a:spcAft>
          <a:spcPts val="30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1" fontAlgn="base" hangingPunct="1">
        <a:spcBef>
          <a:spcPts val="300"/>
        </a:spcBef>
        <a:spcAft>
          <a:spcPts val="30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ts val="900"/>
        </a:spcBef>
        <a:spcAft>
          <a:spcPts val="90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ts val="900"/>
        </a:spcBef>
        <a:spcAft>
          <a:spcPts val="90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ts val="900"/>
        </a:spcBef>
        <a:spcAft>
          <a:spcPts val="90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ts val="900"/>
        </a:spcBef>
        <a:spcAft>
          <a:spcPts val="9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Cormier@do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FOIA@doc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Cormier@doc.gov" TargetMode="External"/><Relationship Id="rId7" Type="http://schemas.openxmlformats.org/officeDocument/2006/relationships/hyperlink" Target="mailto:TJohnson4@doc.gov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KLockerman@doc.gov" TargetMode="External"/><Relationship Id="rId5" Type="http://schemas.openxmlformats.org/officeDocument/2006/relationships/hyperlink" Target="mailto:BParsons@doc.gov" TargetMode="External"/><Relationship Id="rId4" Type="http://schemas.openxmlformats.org/officeDocument/2006/relationships/hyperlink" Target="mailto:eFOIA@do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C51D223-49B6-D24B-BB9C-3A47D2D45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087" y="4205288"/>
            <a:ext cx="7997825" cy="1841500"/>
          </a:xfrm>
        </p:spPr>
        <p:txBody>
          <a:bodyPr/>
          <a:lstStyle/>
          <a:p>
            <a:pPr algn="l">
              <a:buNone/>
            </a:pPr>
            <a:r>
              <a:rPr lang="en-US" sz="2000" dirty="0">
                <a:latin typeface="+mj-lt"/>
              </a:rPr>
              <a:t>Nicholas J. Cormier</a:t>
            </a:r>
          </a:p>
          <a:p>
            <a:pPr algn="l">
              <a:buNone/>
            </a:pPr>
            <a:r>
              <a:rPr lang="en-US" sz="2000" dirty="0">
                <a:latin typeface="+mj-lt"/>
              </a:rPr>
              <a:t>Deputy Program Director for Departmental FOIA/PA </a:t>
            </a:r>
          </a:p>
          <a:p>
            <a:pPr algn="l">
              <a:buNone/>
            </a:pPr>
            <a:r>
              <a:rPr lang="en-US" sz="2000" dirty="0">
                <a:latin typeface="+mj-lt"/>
              </a:rPr>
              <a:t>  and Open Government Operations</a:t>
            </a:r>
          </a:p>
          <a:p>
            <a:pPr algn="l">
              <a:buNone/>
            </a:pPr>
            <a:r>
              <a:rPr lang="en-US" sz="2000" dirty="0">
                <a:latin typeface="+mj-lt"/>
                <a:hlinkClick r:id="rId3"/>
              </a:rPr>
              <a:t>NCormier@doc.gov</a:t>
            </a:r>
            <a:r>
              <a:rPr lang="en-US" sz="2000" dirty="0">
                <a:latin typeface="+mj-lt"/>
              </a:rPr>
              <a:t> | </a:t>
            </a:r>
            <a:r>
              <a:rPr lang="en-US" sz="2000" dirty="0">
                <a:latin typeface="+mj-lt"/>
                <a:hlinkClick r:id="rId4"/>
              </a:rPr>
              <a:t>eFOIA@doc.gov</a:t>
            </a:r>
            <a:endParaRPr lang="en-US" sz="2000" dirty="0">
              <a:latin typeface="+mj-lt"/>
            </a:endParaRPr>
          </a:p>
          <a:p>
            <a:pPr algn="l">
              <a:buNone/>
            </a:pPr>
            <a:r>
              <a:rPr lang="en-US" sz="2000" dirty="0">
                <a:latin typeface="+mj-lt"/>
              </a:rPr>
              <a:t>Phone: 202-482-7817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5DDF43-219A-4994-2830-F214860CA909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OPOG FOIA FY 2024 Priorities</a:t>
            </a:r>
          </a:p>
        </p:txBody>
      </p:sp>
    </p:spTree>
    <p:extLst>
      <p:ext uri="{BB962C8B-B14F-4D97-AF65-F5344CB8AC3E}">
        <p14:creationId xmlns:p14="http://schemas.microsoft.com/office/powerpoint/2010/main" val="10816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6F2A199C-5B29-3E01-8324-8877DDAB5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Early FOIA Processing</a:t>
            </a:r>
          </a:p>
        </p:txBody>
      </p:sp>
      <p:pic>
        <p:nvPicPr>
          <p:cNvPr id="17" name="Content Placeholder 16" descr="A cartoon of a person at a desk&#10;&#10;Description automatically generated">
            <a:extLst>
              <a:ext uri="{FF2B5EF4-FFF2-40B4-BE49-F238E27FC236}">
                <a16:creationId xmlns:a16="http://schemas.microsoft.com/office/drawing/2014/main" id="{8A8CC584-0EB2-87F2-9AB6-8663A3F27B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78" y="1902892"/>
            <a:ext cx="7376922" cy="4139641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4DBEC-9F2E-AA8C-8ADA-5706BC248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245A3-2A67-45D6-AD69-D57664416599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141EE-4BA3-A0FF-A113-43A2D3EF9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26520-CA3C-4754-9074-FAD88C38D333}" type="slidenum">
              <a:rPr lang="en-US" smtClean="0"/>
              <a:pPr>
                <a:defRPr/>
              </a:pPr>
              <a:t>2</a:t>
            </a:fld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D1481-7260-75A6-1E6B-BF635FEAD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Commerce Office of Privacy and Open Government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58A564-9722-3001-D80C-461E505984D4}"/>
              </a:ext>
            </a:extLst>
          </p:cNvPr>
          <p:cNvSpPr txBox="1"/>
          <p:nvPr/>
        </p:nvSpPr>
        <p:spPr>
          <a:xfrm>
            <a:off x="700278" y="6042533"/>
            <a:ext cx="53206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solidFill>
                  <a:srgbClr val="03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Source: U.S. Department of Justice, </a:t>
            </a:r>
            <a:r>
              <a:rPr lang="en-US" sz="1000" b="0" i="1" dirty="0">
                <a:solidFill>
                  <a:srgbClr val="03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FOIA Update</a:t>
            </a:r>
            <a:r>
              <a:rPr lang="en-US" sz="1000" b="0" i="0" dirty="0">
                <a:solidFill>
                  <a:srgbClr val="03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Vol III, No 1, December 1981. Unsigned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7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C9FD-F58E-F818-A574-1714AF58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OPOG FOIA FY 2024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A9D56-47BE-FEF0-1A04-1941AE57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Opportunities to Leverage Artificial Intelligence &amp; eDiscovery Solutions and Platforms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E72C-0BCB-4913-6F9F-5CBE7D94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245A3-2A67-45D6-AD69-D57664416599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7573D-C0AF-CA32-50EB-9446E19B4F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26520-CA3C-4754-9074-FAD88C38D333}" type="slidenum">
              <a:rPr lang="en-US" smtClean="0"/>
              <a:pPr>
                <a:defRPr/>
              </a:pPr>
              <a:t>3</a:t>
            </a:fld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19C7B-4258-5BD8-E667-FDE305C31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Office of Privacy and Open Government</a:t>
            </a:r>
          </a:p>
        </p:txBody>
      </p:sp>
    </p:spTree>
    <p:extLst>
      <p:ext uri="{BB962C8B-B14F-4D97-AF65-F5344CB8AC3E}">
        <p14:creationId xmlns:p14="http://schemas.microsoft.com/office/powerpoint/2010/main" val="215765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C9FD-F58E-F818-A574-1714AF58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OPOG FOIA FY 2024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A9D56-47BE-FEF0-1A04-1941AE57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alpha val="3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Opportunities to Leverage Artificial Intelligence &amp; eDiscovery Solutions and Platforms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the Department’s FOIA &amp; Privacy Act Regulations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E72C-0BCB-4913-6F9F-5CBE7D94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245A3-2A67-45D6-AD69-D57664416599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7573D-C0AF-CA32-50EB-9446E19B4F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26520-CA3C-4754-9074-FAD88C38D333}" type="slidenum">
              <a:rPr lang="en-US" smtClean="0"/>
              <a:pPr>
                <a:defRPr/>
              </a:pPr>
              <a:t>4</a:t>
            </a:fld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19C7B-4258-5BD8-E667-FDE305C31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Office of Privacy and Open Government</a:t>
            </a:r>
          </a:p>
        </p:txBody>
      </p:sp>
    </p:spTree>
    <p:extLst>
      <p:ext uri="{BB962C8B-B14F-4D97-AF65-F5344CB8AC3E}">
        <p14:creationId xmlns:p14="http://schemas.microsoft.com/office/powerpoint/2010/main" val="170550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C9FD-F58E-F818-A574-1714AF58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OPOG FOIA FY 2024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A9D56-47BE-FEF0-1A04-1941AE57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prstClr val="black">
                    <a:alpha val="30000"/>
                  </a:prstClr>
                </a:solidFill>
                <a:latin typeface="Arial"/>
              </a:rPr>
              <a:t>Identify Opportunities to Leverage Artificial Intelligence &amp; eDiscovery Solutions and Platforms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alpha val="3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>
                    <a:alpha val="30000"/>
                  </a:prstClr>
                </a:solidFill>
                <a:latin typeface="Arial"/>
              </a:rPr>
              <a:t>Update the Department’s FOIA &amp; Privacy Act Regulations</a:t>
            </a:r>
            <a:endParaRPr lang="en-US" dirty="0">
              <a:solidFill>
                <a:prstClr val="black">
                  <a:alpha val="30000"/>
                </a:prstClr>
              </a:solidFill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 the Department’s FOIA Backlog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E72C-0BCB-4913-6F9F-5CBE7D94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245A3-2A67-45D6-AD69-D57664416599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7573D-C0AF-CA32-50EB-9446E19B4F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26520-CA3C-4754-9074-FAD88C38D333}" type="slidenum">
              <a:rPr lang="en-US" smtClean="0"/>
              <a:pPr>
                <a:defRPr/>
              </a:pPr>
              <a:t>5</a:t>
            </a:fld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19C7B-4258-5BD8-E667-FDE305C31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Office of Privacy and Open Government</a:t>
            </a:r>
          </a:p>
        </p:txBody>
      </p:sp>
    </p:spTree>
    <p:extLst>
      <p:ext uri="{BB962C8B-B14F-4D97-AF65-F5344CB8AC3E}">
        <p14:creationId xmlns:p14="http://schemas.microsoft.com/office/powerpoint/2010/main" val="5881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C9FD-F58E-F818-A574-1714AF58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OPOG FOIA FY 2024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A9D56-47BE-FEF0-1A04-1941AE57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prstClr val="black">
                    <a:alpha val="30000"/>
                  </a:prstClr>
                </a:solidFill>
                <a:latin typeface="Arial"/>
              </a:rPr>
              <a:t>Identify Opportunities to Leverage Artificial Intelligence &amp; eDiscovery Solutions and Platforms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alpha val="3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>
                    <a:alpha val="30000"/>
                  </a:prstClr>
                </a:solidFill>
                <a:latin typeface="Arial"/>
              </a:rPr>
              <a:t>Update the Department’s FOIA &amp; Privacy Act Regulations</a:t>
            </a:r>
            <a:endParaRPr lang="en-US" dirty="0">
              <a:solidFill>
                <a:prstClr val="black">
                  <a:alpha val="30000"/>
                </a:prstClr>
              </a:solidFill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alpha val="3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the Department’s FOIA Backlog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Chief FOIA Officer Report &amp; Annual and Quarterly FOIA Reports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E72C-0BCB-4913-6F9F-5CBE7D94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245A3-2A67-45D6-AD69-D57664416599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7573D-C0AF-CA32-50EB-9446E19B4F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26520-CA3C-4754-9074-FAD88C38D333}" type="slidenum">
              <a:rPr lang="en-US" smtClean="0"/>
              <a:pPr>
                <a:defRPr/>
              </a:pPr>
              <a:t>6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19C7B-4258-5BD8-E667-FDE305C31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Office of Privacy and Open Government</a:t>
            </a:r>
          </a:p>
        </p:txBody>
      </p:sp>
    </p:spTree>
    <p:extLst>
      <p:ext uri="{BB962C8B-B14F-4D97-AF65-F5344CB8AC3E}">
        <p14:creationId xmlns:p14="http://schemas.microsoft.com/office/powerpoint/2010/main" val="2631830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D3358-8E62-C2A7-F35C-AB3EF0CC3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8400" y="273600"/>
            <a:ext cx="6112800" cy="1432800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</p:txBody>
      </p:sp>
      <p:pic>
        <p:nvPicPr>
          <p:cNvPr id="8" name="Content Placeholder 7" descr="Wood human figure">
            <a:extLst>
              <a:ext uri="{FF2B5EF4-FFF2-40B4-BE49-F238E27FC236}">
                <a16:creationId xmlns:a16="http://schemas.microsoft.com/office/drawing/2014/main" id="{DBC7E013-B717-0AFB-2F0E-D055094E5B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575050" y="2426753"/>
            <a:ext cx="5111750" cy="3412093"/>
          </a:xfrm>
          <a:noFill/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9986097-B49E-3D3F-8590-4EBD7793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800000"/>
            <a:ext cx="3008313" cy="4694400"/>
          </a:xfrm>
        </p:spPr>
        <p:txBody>
          <a:bodyPr/>
          <a:lstStyle/>
          <a:p>
            <a:pPr algn="l">
              <a:buNone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Nick Cormier</a:t>
            </a:r>
          </a:p>
          <a:p>
            <a:pPr algn="l">
              <a:buNone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Deputy Program Director for Departmental FOIA/PA and Open Government Operations</a:t>
            </a:r>
          </a:p>
          <a:p>
            <a:pPr algn="l">
              <a:buNone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NCormier@doc.gov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eFOIA@doc.gov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None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Phone: 202-482-7817</a:t>
            </a:r>
          </a:p>
          <a:p>
            <a:pPr algn="l">
              <a:buNone/>
            </a:pPr>
            <a:endParaRPr lang="en-US" sz="1300" dirty="0">
              <a:latin typeface="+mj-lt"/>
            </a:endParaRPr>
          </a:p>
          <a:p>
            <a:pPr algn="l">
              <a:buNone/>
            </a:pPr>
            <a:r>
              <a:rPr lang="en-US" sz="1300" dirty="0">
                <a:latin typeface="+mj-lt"/>
              </a:rPr>
              <a:t>Bobbie Parsons</a:t>
            </a:r>
          </a:p>
          <a:p>
            <a:pPr algn="l">
              <a:buNone/>
            </a:pPr>
            <a:r>
              <a:rPr lang="en-US" sz="1300" dirty="0">
                <a:latin typeface="+mj-lt"/>
              </a:rPr>
              <a:t>IOS FOIA Officer</a:t>
            </a:r>
            <a:br>
              <a:rPr lang="en-US" sz="1300" dirty="0">
                <a:latin typeface="+mj-lt"/>
              </a:rPr>
            </a:br>
            <a:r>
              <a:rPr lang="en-US" sz="1300" dirty="0">
                <a:latin typeface="+mj-lt"/>
                <a:hlinkClick r:id="rId5"/>
              </a:rPr>
              <a:t>BParsons@doc.gov</a:t>
            </a:r>
            <a:endParaRPr lang="en-US" sz="1300" dirty="0">
              <a:latin typeface="+mj-lt"/>
            </a:endParaRPr>
          </a:p>
          <a:p>
            <a:pPr algn="l">
              <a:buNone/>
            </a:pPr>
            <a:endParaRPr lang="en-US" sz="1300" dirty="0">
              <a:latin typeface="+mj-lt"/>
            </a:endParaRPr>
          </a:p>
          <a:p>
            <a:pPr algn="l">
              <a:buNone/>
            </a:pPr>
            <a:r>
              <a:rPr lang="en-US" sz="1300" dirty="0">
                <a:latin typeface="+mj-lt"/>
              </a:rPr>
              <a:t>Kietta Lockerman</a:t>
            </a:r>
          </a:p>
          <a:p>
            <a:pPr algn="l">
              <a:buNone/>
            </a:pPr>
            <a:r>
              <a:rPr lang="en-US" sz="1300" dirty="0">
                <a:latin typeface="+mj-lt"/>
              </a:rPr>
              <a:t>Government Information Specialist</a:t>
            </a:r>
            <a:br>
              <a:rPr lang="en-US" sz="1300" dirty="0">
                <a:latin typeface="+mj-lt"/>
              </a:rPr>
            </a:br>
            <a:r>
              <a:rPr lang="en-US" sz="1300" dirty="0">
                <a:latin typeface="+mj-lt"/>
                <a:hlinkClick r:id="rId6"/>
              </a:rPr>
              <a:t>KLockerman@doc.gov</a:t>
            </a:r>
            <a:endParaRPr lang="en-US" sz="1300" dirty="0">
              <a:latin typeface="+mj-lt"/>
            </a:endParaRPr>
          </a:p>
          <a:p>
            <a:pPr algn="l">
              <a:buNone/>
            </a:pPr>
            <a:endParaRPr lang="en-US" sz="1300" dirty="0">
              <a:latin typeface="+mj-lt"/>
            </a:endParaRPr>
          </a:p>
          <a:p>
            <a:pPr algn="l">
              <a:buNone/>
            </a:pPr>
            <a:r>
              <a:rPr lang="en-US" sz="1300" dirty="0">
                <a:latin typeface="+mj-lt"/>
              </a:rPr>
              <a:t>Tonya Johnson</a:t>
            </a:r>
          </a:p>
          <a:p>
            <a:pPr algn="l">
              <a:buNone/>
            </a:pPr>
            <a:r>
              <a:rPr lang="en-US" sz="1300" dirty="0">
                <a:latin typeface="+mj-lt"/>
              </a:rPr>
              <a:t>Government Information Specialist</a:t>
            </a:r>
            <a:br>
              <a:rPr lang="en-US" sz="1300" dirty="0">
                <a:latin typeface="+mj-lt"/>
              </a:rPr>
            </a:br>
            <a:r>
              <a:rPr lang="en-US" sz="1300" dirty="0">
                <a:latin typeface="+mj-lt"/>
                <a:hlinkClick r:id="rId7"/>
              </a:rPr>
              <a:t>TJohnson4@doc.gov</a:t>
            </a:r>
            <a:endParaRPr lang="en-US" sz="1300" dirty="0">
              <a:latin typeface="+mj-lt"/>
            </a:endParaRPr>
          </a:p>
          <a:p>
            <a:pPr algn="l">
              <a:buNone/>
            </a:pPr>
            <a:endParaRPr lang="en-US" dirty="0">
              <a:latin typeface="+mj-lt"/>
            </a:endParaRPr>
          </a:p>
          <a:p>
            <a:pPr algn="l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892D0-9082-0BEB-5437-433A82F1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541608"/>
            <a:ext cx="990600" cy="228600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6F4245A3-2A67-45D6-AD69-D57664416599}" type="datetime1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12/14/2023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B999C-7C28-2476-E9AB-8DC30D5C21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77200" y="6530975"/>
            <a:ext cx="914400" cy="228600"/>
          </a:xfrm>
        </p:spPr>
        <p:txBody>
          <a:bodyPr wrap="square" anchor="t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19C26520-CA3C-4754-9074-FAD88C38D333}" type="slidenum">
              <a:rPr lang="en-US" sz="48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7</a:t>
            </a:fld>
            <a:endParaRPr lang="en-US" sz="4800" dirty="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F20AF-ABF5-6481-3119-03D3C97CC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542715"/>
            <a:ext cx="3541846" cy="225937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Office of Privacy and Open Government</a:t>
            </a:r>
          </a:p>
        </p:txBody>
      </p:sp>
    </p:spTree>
    <p:extLst>
      <p:ext uri="{BB962C8B-B14F-4D97-AF65-F5344CB8AC3E}">
        <p14:creationId xmlns:p14="http://schemas.microsoft.com/office/powerpoint/2010/main" val="344747791"/>
      </p:ext>
    </p:extLst>
  </p:cSld>
  <p:clrMapOvr>
    <a:masterClrMapping/>
  </p:clrMapOvr>
</p:sld>
</file>

<file path=ppt/theme/theme1.xml><?xml version="1.0" encoding="utf-8"?>
<a:theme xmlns:a="http://schemas.openxmlformats.org/drawingml/2006/main" name="FOIAonline non DOC">
  <a:themeElements>
    <a:clrScheme name="BSC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 OG and FOIA</Template>
  <TotalTime>0</TotalTime>
  <Words>287</Words>
  <Application>Microsoft Office PowerPoint</Application>
  <PresentationFormat>On-screen Show (4:3)</PresentationFormat>
  <Paragraphs>65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Söhne</vt:lpstr>
      <vt:lpstr>Times New Roman</vt:lpstr>
      <vt:lpstr>FOIAonline non DOC</vt:lpstr>
      <vt:lpstr>OPOG FOIA FY 2024 Priorities</vt:lpstr>
      <vt:lpstr>Early FOIA Processing</vt:lpstr>
      <vt:lpstr>OPOG FOIA FY 2024 Priorities</vt:lpstr>
      <vt:lpstr>OPOG FOIA FY 2024 Priorities</vt:lpstr>
      <vt:lpstr>OPOG FOIA FY 2024 Priorities</vt:lpstr>
      <vt:lpstr>OPOG FOIA FY 2024 Priorities</vt:lpstr>
      <vt:lpstr>Contact Us</vt:lpstr>
      <vt:lpstr>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2019-04-09T11:27:58Z</dcterms:created>
  <dcterms:modified xsi:type="dcterms:W3CDTF">2023-12-14T16:58:51Z</dcterms:modified>
  <cp:category/>
  <cp:contentStatus/>
</cp:coreProperties>
</file>